
<file path=[Content_Types].xml><?xml version="1.0" encoding="utf-8"?>
<Types xmlns="http://schemas.openxmlformats.org/package/2006/content-types">
  <Default Extension="xml" ContentType="application/xml"/>
  <Default Extension="mov" ContentType="video/quicktime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718" r:id="rId1"/>
  </p:sldMasterIdLst>
  <p:notesMasterIdLst>
    <p:notesMasterId r:id="rId7"/>
  </p:notesMasterIdLst>
  <p:sldIdLst>
    <p:sldId id="773" r:id="rId2"/>
    <p:sldId id="772" r:id="rId3"/>
    <p:sldId id="774" r:id="rId4"/>
    <p:sldId id="776" r:id="rId5"/>
    <p:sldId id="777" r:id="rId6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browse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8000"/>
    <a:srgbClr val="B74900"/>
    <a:srgbClr val="F68E2F"/>
    <a:srgbClr val="FEC449"/>
    <a:srgbClr val="96C6F3"/>
    <a:srgbClr val="428CFF"/>
    <a:srgbClr val="FEFFFF"/>
    <a:srgbClr val="FF1E27"/>
    <a:srgbClr val="00CCFF"/>
    <a:srgbClr val="BC7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679" autoAdjust="0"/>
    <p:restoredTop sz="95068" autoAdjust="0"/>
  </p:normalViewPr>
  <p:slideViewPr>
    <p:cSldViewPr>
      <p:cViewPr varScale="1">
        <p:scale>
          <a:sx n="123" d="100"/>
          <a:sy n="123" d="100"/>
        </p:scale>
        <p:origin x="1072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6" d="100"/>
        <a:sy n="76" d="100"/>
      </p:scale>
      <p:origin x="0" y="0"/>
    </p:cViewPr>
  </p:sorterViewPr>
  <p:notesViewPr>
    <p:cSldViewPr snapToGrid="0" snapToObjects="1">
      <p:cViewPr varScale="1">
        <p:scale>
          <a:sx n="84" d="100"/>
          <a:sy n="84" d="100"/>
        </p:scale>
        <p:origin x="-3224" y="-10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8" Type="http://schemas.openxmlformats.org/officeDocument/2006/relationships/presProps" Target="presProps.xml"/><Relationship Id="rId9" Type="http://schemas.openxmlformats.org/officeDocument/2006/relationships/viewProps" Target="viewProps.xml"/><Relationship Id="rId10" Type="http://schemas.openxmlformats.org/officeDocument/2006/relationships/theme" Target="theme/theme1.xml"/><Relationship Id="rId1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9558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229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1229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29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525BFFA4-1075-45EC-82B8-7E1945FC527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848604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AEA9F9-C985-3848-BA00-8C22D58B6B4A}" type="datetimeFigureOut">
              <a:rPr lang="en-US" smtClean="0"/>
              <a:pPr/>
              <a:t>10/1/15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73764FD-C5E6-BB4A-B5E9-0E2036C7E58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797894"/>
      </p:ext>
    </p:extLst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AEA9F9-C985-3848-BA00-8C22D58B6B4A}" type="datetimeFigureOut">
              <a:rPr lang="en-US" smtClean="0"/>
              <a:pPr/>
              <a:t>10/1/15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73764FD-C5E6-BB4A-B5E9-0E2036C7E58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326132"/>
      </p:ext>
    </p:extLst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AEA9F9-C985-3848-BA00-8C22D58B6B4A}" type="datetimeFigureOut">
              <a:rPr lang="en-US" smtClean="0"/>
              <a:pPr/>
              <a:t>10/1/15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73764FD-C5E6-BB4A-B5E9-0E2036C7E58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271161"/>
      </p:ext>
    </p:extLst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685800" y="609600"/>
            <a:ext cx="7772400" cy="5486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AEA9F9-C985-3848-BA00-8C22D58B6B4A}" type="datetimeFigureOut">
              <a:rPr lang="en-US" smtClean="0"/>
              <a:pPr/>
              <a:t>10/1/15</a:t>
            </a:fld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73764FD-C5E6-BB4A-B5E9-0E2036C7E58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865889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AEA9F9-C985-3848-BA00-8C22D58B6B4A}" type="datetimeFigureOut">
              <a:rPr lang="en-US" smtClean="0"/>
              <a:pPr/>
              <a:t>10/1/15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73764FD-C5E6-BB4A-B5E9-0E2036C7E58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869528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AEA9F9-C985-3848-BA00-8C22D58B6B4A}" type="datetimeFigureOut">
              <a:rPr lang="en-US" smtClean="0"/>
              <a:pPr/>
              <a:t>10/1/15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73764FD-C5E6-BB4A-B5E9-0E2036C7E58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075162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AEA9F9-C985-3848-BA00-8C22D58B6B4A}" type="datetimeFigureOut">
              <a:rPr lang="en-US" smtClean="0"/>
              <a:pPr/>
              <a:t>10/1/15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73764FD-C5E6-BB4A-B5E9-0E2036C7E58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053435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AEA9F9-C985-3848-BA00-8C22D58B6B4A}" type="datetimeFigureOut">
              <a:rPr lang="en-US" smtClean="0"/>
              <a:pPr/>
              <a:t>10/1/15</a:t>
            </a:fld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73764FD-C5E6-BB4A-B5E9-0E2036C7E58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469755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AEA9F9-C985-3848-BA00-8C22D58B6B4A}" type="datetimeFigureOut">
              <a:rPr lang="en-US" smtClean="0"/>
              <a:pPr/>
              <a:t>10/1/15</a:t>
            </a:fld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73764FD-C5E6-BB4A-B5E9-0E2036C7E58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005917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AEA9F9-C985-3848-BA00-8C22D58B6B4A}" type="datetimeFigureOut">
              <a:rPr lang="en-US" smtClean="0"/>
              <a:pPr/>
              <a:t>10/1/15</a:t>
            </a:fld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73764FD-C5E6-BB4A-B5E9-0E2036C7E58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856413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AEA9F9-C985-3848-BA00-8C22D58B6B4A}" type="datetimeFigureOut">
              <a:rPr lang="en-US" smtClean="0"/>
              <a:pPr/>
              <a:t>10/1/15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73764FD-C5E6-BB4A-B5E9-0E2036C7E58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787425"/>
      </p:ext>
    </p:extLst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AEA9F9-C985-3848-BA00-8C22D58B6B4A}" type="datetimeFigureOut">
              <a:rPr lang="en-US" smtClean="0"/>
              <a:pPr/>
              <a:t>10/1/15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73764FD-C5E6-BB4A-B5E9-0E2036C7E58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050599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9830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rgbClr val="000000"/>
                </a:solidFill>
                <a:latin typeface="+mn-lt"/>
              </a:defRPr>
            </a:lvl1pPr>
          </a:lstStyle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fld id="{84AEA9F9-C985-3848-BA00-8C22D58B6B4A}" type="datetimeFigureOut">
              <a:rPr lang="en-US" smtClean="0"/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t>10/1/15</a:t>
            </a:fld>
            <a:endParaRPr lang="en-US"/>
          </a:p>
        </p:txBody>
      </p:sp>
      <p:sp>
        <p:nvSpPr>
          <p:cNvPr id="9830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solidFill>
                  <a:srgbClr val="000000"/>
                </a:solidFill>
                <a:latin typeface="+mn-lt"/>
              </a:defRPr>
            </a:lvl1pPr>
          </a:lstStyle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endParaRPr lang="en-US"/>
          </a:p>
        </p:txBody>
      </p:sp>
      <p:sp>
        <p:nvSpPr>
          <p:cNvPr id="9831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rgbClr val="000000"/>
                </a:solidFill>
                <a:latin typeface="+mn-lt"/>
              </a:defRPr>
            </a:lvl1pPr>
          </a:lstStyle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fld id="{F73764FD-C5E6-BB4A-B5E9-0E2036C7E58F}" type="slidenum">
              <a:rPr lang="en-US" smtClean="0"/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1314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19" r:id="rId1"/>
    <p:sldLayoutId id="2147484720" r:id="rId2"/>
    <p:sldLayoutId id="2147484721" r:id="rId3"/>
    <p:sldLayoutId id="2147484722" r:id="rId4"/>
    <p:sldLayoutId id="2147484723" r:id="rId5"/>
    <p:sldLayoutId id="2147484724" r:id="rId6"/>
    <p:sldLayoutId id="2147484725" r:id="rId7"/>
    <p:sldLayoutId id="2147484726" r:id="rId8"/>
    <p:sldLayoutId id="2147484727" r:id="rId9"/>
    <p:sldLayoutId id="2147484728" r:id="rId10"/>
    <p:sldLayoutId id="2147484729" r:id="rId11"/>
    <p:sldLayoutId id="2147484730" r:id="rId12"/>
  </p:sldLayoutIdLst>
  <p:transition spd="med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Unicode MS" pitchFamily="34" charset="-128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Unicode MS" pitchFamily="34" charset="-128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Unicode MS" pitchFamily="34" charset="-128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Unicode MS" pitchFamily="34" charset="-128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Unicode MS" pitchFamily="34" charset="-128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Unicode MS" pitchFamily="34" charset="-128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Unicode MS" pitchFamily="34" charset="-128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Unicode MS" pitchFamily="34" charset="-128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video" Target="../media/media1.mov"/><Relationship Id="rId4" Type="http://schemas.openxmlformats.org/officeDocument/2006/relationships/slideLayout" Target="../slideLayouts/slideLayout6.xml"/><Relationship Id="rId5" Type="http://schemas.openxmlformats.org/officeDocument/2006/relationships/image" Target="../media/image2.jpg"/><Relationship Id="rId6" Type="http://schemas.openxmlformats.org/officeDocument/2006/relationships/image" Target="../media/image3.png"/><Relationship Id="rId1" Type="http://schemas.openxmlformats.org/officeDocument/2006/relationships/tags" Target="../tags/tag1.xml"/><Relationship Id="rId2" Type="http://schemas.microsoft.com/office/2007/relationships/media" Target="../media/media1.mov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4" Type="http://schemas.openxmlformats.org/officeDocument/2006/relationships/image" Target="../media/image6.jpeg"/><Relationship Id="rId5" Type="http://schemas.openxmlformats.org/officeDocument/2006/relationships/image" Target="../media/image7.jpeg"/><Relationship Id="rId6" Type="http://schemas.openxmlformats.org/officeDocument/2006/relationships/image" Target="../media/image8.jpeg"/><Relationship Id="rId7" Type="http://schemas.openxmlformats.org/officeDocument/2006/relationships/image" Target="../media/image9.jpeg"/><Relationship Id="rId8" Type="http://schemas.openxmlformats.org/officeDocument/2006/relationships/image" Target="../media/image10.jpeg"/><Relationship Id="rId9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8.jpeg"/><Relationship Id="rId12" Type="http://schemas.openxmlformats.org/officeDocument/2006/relationships/image" Target="../media/image9.jpe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12.png"/><Relationship Id="rId4" Type="http://schemas.openxmlformats.org/officeDocument/2006/relationships/image" Target="../media/image15.png"/><Relationship Id="rId5" Type="http://schemas.openxmlformats.org/officeDocument/2006/relationships/image" Target="../media/image11.png"/><Relationship Id="rId6" Type="http://schemas.openxmlformats.org/officeDocument/2006/relationships/image" Target="../media/image10.jpeg"/><Relationship Id="rId7" Type="http://schemas.openxmlformats.org/officeDocument/2006/relationships/image" Target="../media/image4.jpeg"/><Relationship Id="rId8" Type="http://schemas.openxmlformats.org/officeDocument/2006/relationships/image" Target="../media/image5.jpeg"/><Relationship Id="rId9" Type="http://schemas.openxmlformats.org/officeDocument/2006/relationships/image" Target="../media/image6.jpeg"/><Relationship Id="rId10" Type="http://schemas.openxmlformats.org/officeDocument/2006/relationships/image" Target="../media/image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457200" y="120320"/>
            <a:ext cx="81534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ctr"/>
          <a:lstStyle/>
          <a:p>
            <a:pPr algn="ctr" eaLnBrk="0" hangingPunct="0"/>
            <a:r>
              <a:rPr lang="en-US" altLang="zh-CN" sz="4000" dirty="0" smtClean="0">
                <a:solidFill>
                  <a:srgbClr val="FFCC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Focal Stack Viewer</a:t>
            </a:r>
            <a:endParaRPr lang="en-US" altLang="zh-CN" sz="4000" dirty="0">
              <a:solidFill>
                <a:srgbClr val="FFCC00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5" name="Line 3"/>
          <p:cNvSpPr>
            <a:spLocks noChangeShapeType="1"/>
          </p:cNvSpPr>
          <p:nvPr/>
        </p:nvSpPr>
        <p:spPr bwMode="auto">
          <a:xfrm>
            <a:off x="611188" y="1025022"/>
            <a:ext cx="7921625" cy="0"/>
          </a:xfrm>
          <a:prstGeom prst="line">
            <a:avLst/>
          </a:prstGeom>
          <a:noFill/>
          <a:ln w="12700">
            <a:solidFill>
              <a:srgbClr val="C0C0C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000000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8246" y="1259918"/>
            <a:ext cx="4091307" cy="452498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38200" y="6019800"/>
            <a:ext cx="7772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smtClean="0">
                <a:solidFill>
                  <a:srgbClr val="FFC000"/>
                </a:solidFill>
              </a:rPr>
              <a:t>Search </a:t>
            </a:r>
            <a:r>
              <a:rPr lang="en-US" sz="2000" smtClean="0">
                <a:solidFill>
                  <a:srgbClr val="FFC000"/>
                </a:solidFill>
              </a:rPr>
              <a:t>keywords</a:t>
            </a:r>
            <a:r>
              <a:rPr lang="en-US" sz="2000" dirty="0" smtClean="0">
                <a:solidFill>
                  <a:srgbClr val="FFC000"/>
                </a:solidFill>
              </a:rPr>
              <a:t>: focal sweep photography</a:t>
            </a:r>
          </a:p>
          <a:p>
            <a:pPr algn="ctr"/>
            <a:r>
              <a:rPr lang="en-US" sz="2000" dirty="0" smtClean="0">
                <a:solidFill>
                  <a:srgbClr val="FFC000"/>
                </a:solidFill>
              </a:rPr>
              <a:t>URL: http</a:t>
            </a:r>
            <a:r>
              <a:rPr lang="en-US" sz="2000" dirty="0">
                <a:solidFill>
                  <a:srgbClr val="FFC000"/>
                </a:solidFill>
              </a:rPr>
              <a:t>://</a:t>
            </a:r>
            <a:r>
              <a:rPr lang="en-US" sz="2000" dirty="0" err="1">
                <a:solidFill>
                  <a:srgbClr val="FFC000"/>
                </a:solidFill>
              </a:rPr>
              <a:t>www.cs.columbia.edu</a:t>
            </a:r>
            <a:r>
              <a:rPr lang="en-US" sz="2000" dirty="0">
                <a:solidFill>
                  <a:srgbClr val="FFC000"/>
                </a:solidFill>
              </a:rPr>
              <a:t>/CAVE/projects/</a:t>
            </a:r>
            <a:r>
              <a:rPr lang="en-US" sz="2000" dirty="0" err="1">
                <a:solidFill>
                  <a:srgbClr val="FFC000"/>
                </a:solidFill>
              </a:rPr>
              <a:t>focalsweep</a:t>
            </a:r>
            <a:r>
              <a:rPr lang="en-US" sz="2000" dirty="0">
                <a:solidFill>
                  <a:srgbClr val="FFC000"/>
                </a:solidFill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1523866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ChangeArrowheads="1"/>
          </p:cNvSpPr>
          <p:nvPr/>
        </p:nvSpPr>
        <p:spPr bwMode="auto">
          <a:xfrm>
            <a:off x="457200" y="120320"/>
            <a:ext cx="81534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ctr"/>
          <a:lstStyle/>
          <a:p>
            <a:pPr algn="ctr" eaLnBrk="0" hangingPunct="0"/>
            <a:r>
              <a:rPr lang="en-US" altLang="zh-CN" sz="2800" dirty="0" smtClean="0">
                <a:solidFill>
                  <a:srgbClr val="FFCC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Conventional vs. Focal Sweep Photography</a:t>
            </a:r>
            <a:endParaRPr lang="en-US" altLang="zh-CN" sz="2800" dirty="0">
              <a:solidFill>
                <a:srgbClr val="FFCC00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pic>
        <p:nvPicPr>
          <p:cNvPr id="77" name="Picture 76" descr="frame1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1667" y="1981200"/>
            <a:ext cx="4254500" cy="3352800"/>
          </a:xfrm>
          <a:prstGeom prst="rect">
            <a:avLst/>
          </a:prstGeom>
          <a:ln w="38100" cmpd="sng">
            <a:noFill/>
          </a:ln>
        </p:spPr>
      </p:pic>
      <p:pic>
        <p:nvPicPr>
          <p:cNvPr id="5" name="ladyInRed.mov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677834" y="1981200"/>
            <a:ext cx="4254500" cy="3352800"/>
          </a:xfrm>
          <a:prstGeom prst="rect">
            <a:avLst/>
          </a:prstGeom>
          <a:ln w="38100" cmpd="sng">
            <a:noFill/>
          </a:ln>
        </p:spPr>
      </p:pic>
      <p:sp>
        <p:nvSpPr>
          <p:cNvPr id="34" name="Line 3"/>
          <p:cNvSpPr>
            <a:spLocks noChangeShapeType="1"/>
          </p:cNvSpPr>
          <p:nvPr/>
        </p:nvSpPr>
        <p:spPr bwMode="auto">
          <a:xfrm>
            <a:off x="611188" y="1025022"/>
            <a:ext cx="7921625" cy="0"/>
          </a:xfrm>
          <a:prstGeom prst="line">
            <a:avLst/>
          </a:prstGeom>
          <a:noFill/>
          <a:ln w="12700">
            <a:solidFill>
              <a:srgbClr val="C0C0C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000000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46" name="Text Box 18"/>
          <p:cNvSpPr txBox="1">
            <a:spLocks noChangeArrowheads="1"/>
          </p:cNvSpPr>
          <p:nvPr/>
        </p:nvSpPr>
        <p:spPr bwMode="auto">
          <a:xfrm>
            <a:off x="1752600" y="5345668"/>
            <a:ext cx="14478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dirty="0" smtClean="0">
                <a:solidFill>
                  <a:schemeClr val="bg1">
                    <a:lumMod val="95000"/>
                  </a:schemeClr>
                </a:solidFill>
                <a:ea typeface="Arial Unicode MS" pitchFamily="34" charset="-128"/>
                <a:cs typeface="Arial Unicode MS" pitchFamily="34" charset="-128"/>
              </a:rPr>
              <a:t>Photograph</a:t>
            </a:r>
            <a:endParaRPr lang="en-US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7" name="Text Box 18"/>
          <p:cNvSpPr txBox="1">
            <a:spLocks noChangeArrowheads="1"/>
          </p:cNvSpPr>
          <p:nvPr/>
        </p:nvSpPr>
        <p:spPr bwMode="auto">
          <a:xfrm>
            <a:off x="5410200" y="5345668"/>
            <a:ext cx="30480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dirty="0" smtClean="0">
                <a:solidFill>
                  <a:schemeClr val="bg1">
                    <a:lumMod val="95000"/>
                  </a:schemeClr>
                </a:solidFill>
                <a:ea typeface="Arial Unicode MS" pitchFamily="34" charset="-128"/>
                <a:cs typeface="Arial Unicode MS" pitchFamily="34" charset="-128"/>
              </a:rPr>
              <a:t>Focal Stack (played in loop) </a:t>
            </a:r>
            <a:endParaRPr lang="en-US" dirty="0" smtClean="0">
              <a:solidFill>
                <a:schemeClr val="bg1">
                  <a:lumMod val="95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68595199"/>
      </p:ext>
    </p:extLst>
  </p:cSld>
  <p:clrMapOvr>
    <a:masterClrMapping/>
  </p:clrMapOvr>
  <p:transition spd="med" advTm="152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  <p:extLst mod="1">
    <p:ext uri="{E180D4A7-C9FB-4DFB-919C-405C955672EB}">
      <p14:showEvtLst xmlns:p14="http://schemas.microsoft.com/office/powerpoint/2010/main">
        <p14:playEvt time="0" objId="5"/>
        <p14:playEvt time="1744" objId="5"/>
        <p14:playEvt time="3220" objId="5"/>
        <p14:playEvt time="4708" objId="5"/>
        <p14:playEvt time="6278" objId="5"/>
        <p14:playEvt time="7719" objId="5"/>
        <p14:playEvt time="9223" objId="5"/>
        <p14:playEvt time="10703" objId="5"/>
        <p14:playEvt time="12139" objId="5"/>
        <p14:playEvt time="13631" objId="5"/>
        <p14:playEvt time="15200" objId="5"/>
        <p14:stopEvt time="15200" objId="5"/>
      </p14:showEvtLst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17111" y="5029200"/>
            <a:ext cx="1498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FFFFFF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Focal Stack</a:t>
            </a:r>
            <a:endParaRPr lang="en-US" dirty="0">
              <a:solidFill>
                <a:srgbClr val="FFFFFF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786196" y="2328900"/>
            <a:ext cx="3221238" cy="2509939"/>
            <a:chOff x="1251759" y="1327548"/>
            <a:chExt cx="3221238" cy="2509939"/>
          </a:xfrm>
        </p:grpSpPr>
        <p:pic>
          <p:nvPicPr>
            <p:cNvPr id="8" name="Picture 13" descr="E:\DFS\slides\real\frame_25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24274" y="1340074"/>
              <a:ext cx="1738058" cy="1371600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12" descr="E:\DFS\slides\real\frame_23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95683" y="1450589"/>
              <a:ext cx="1738058" cy="1371600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11" descr="E:\DFS\slides\real\frame_21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6486" y="1547949"/>
              <a:ext cx="1738058" cy="1371600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1" name="Group 10"/>
            <p:cNvGrpSpPr/>
            <p:nvPr/>
          </p:nvGrpSpPr>
          <p:grpSpPr>
            <a:xfrm>
              <a:off x="1262387" y="2079579"/>
              <a:ext cx="2218944" cy="1757908"/>
              <a:chOff x="1262387" y="2079579"/>
              <a:chExt cx="2218944" cy="1757908"/>
            </a:xfrm>
          </p:grpSpPr>
          <p:pic>
            <p:nvPicPr>
              <p:cNvPr id="21" name="Picture 10" descr="E:\DFS\slides\real\frame_7.jpg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43273" y="2079579"/>
                <a:ext cx="1738058" cy="1371600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2" name="Picture 9" descr="E:\DFS\slides\real\frame_5.jpg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82977" y="2208348"/>
                <a:ext cx="1738058" cy="1371600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3" name="Picture 8" descr="E:\DFS\slides\real\frame_3.jpg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22682" y="2337117"/>
                <a:ext cx="1738058" cy="1371600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4" name="Picture 7" descr="E:\DFS\slides\real\frame_1.jp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62387" y="2465887"/>
                <a:ext cx="1738058" cy="1371600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</p:grpSp>
        <p:cxnSp>
          <p:nvCxnSpPr>
            <p:cNvPr id="12" name="Straight Arrow Connector 11"/>
            <p:cNvCxnSpPr/>
            <p:nvPr/>
          </p:nvCxnSpPr>
          <p:spPr>
            <a:xfrm flipV="1">
              <a:off x="1258022" y="1327548"/>
              <a:ext cx="1472515" cy="1125851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>
              <a:off x="1256313" y="2459046"/>
              <a:ext cx="6074" cy="1378441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 flipV="1">
              <a:off x="3000482" y="2708942"/>
              <a:ext cx="1472515" cy="1125851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1251759" y="3837487"/>
              <a:ext cx="1738058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V="1">
              <a:off x="2998284" y="2467555"/>
              <a:ext cx="0" cy="1369932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V="1">
              <a:off x="4462326" y="1341742"/>
              <a:ext cx="0" cy="1369932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2719820" y="1331607"/>
              <a:ext cx="1738058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 flipV="1">
              <a:off x="2989817" y="1341702"/>
              <a:ext cx="1472515" cy="1125851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/>
            <p:nvPr/>
          </p:nvCxnSpPr>
          <p:spPr>
            <a:xfrm>
              <a:off x="1256316" y="2467553"/>
              <a:ext cx="1744129" cy="0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5" name="Straight Connector 24"/>
          <p:cNvCxnSpPr/>
          <p:nvPr/>
        </p:nvCxnSpPr>
        <p:spPr>
          <a:xfrm flipV="1">
            <a:off x="2251324" y="2327578"/>
            <a:ext cx="0" cy="1369932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2256804" y="3696140"/>
            <a:ext cx="1738058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V="1">
            <a:off x="793158" y="3697508"/>
            <a:ext cx="1472515" cy="1125851"/>
          </a:xfrm>
          <a:prstGeom prst="straightConnector1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/>
          <p:cNvGrpSpPr/>
          <p:nvPr/>
        </p:nvGrpSpPr>
        <p:grpSpPr>
          <a:xfrm>
            <a:off x="4705374" y="2695941"/>
            <a:ext cx="3877152" cy="2645731"/>
            <a:chOff x="4767901" y="3849329"/>
            <a:chExt cx="3877152" cy="2645731"/>
          </a:xfrm>
        </p:grpSpPr>
        <p:sp>
          <p:nvSpPr>
            <p:cNvPr id="29" name="TextBox 28"/>
            <p:cNvSpPr txBox="1"/>
            <p:nvPr/>
          </p:nvSpPr>
          <p:spPr>
            <a:xfrm>
              <a:off x="4767901" y="6125728"/>
              <a:ext cx="38771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FFFFFF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rPr>
                <a:t>Space-Time In-focus Index Map</a:t>
              </a:r>
              <a:endParaRPr lang="en-US" dirty="0">
                <a:solidFill>
                  <a:srgbClr val="FFFFFF"/>
                </a:solidFill>
                <a:latin typeface="Verdana" pitchFamily="34" charset="0"/>
                <a:ea typeface="Verdana" pitchFamily="34" charset="0"/>
                <a:cs typeface="Verdana" pitchFamily="34" charset="0"/>
              </a:endParaRPr>
            </a:p>
          </p:txBody>
        </p:sp>
        <p:pic>
          <p:nvPicPr>
            <p:cNvPr id="30" name="Picture 2"/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814" r="3034"/>
            <a:stretch/>
          </p:blipFill>
          <p:spPr bwMode="auto">
            <a:xfrm>
              <a:off x="5331628" y="3849329"/>
              <a:ext cx="2750487" cy="2153100"/>
            </a:xfrm>
            <a:prstGeom prst="rect">
              <a:avLst/>
            </a:prstGeom>
            <a:noFill/>
            <a:ln w="12700">
              <a:solidFill>
                <a:schemeClr val="bg2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35" name="Group 34"/>
          <p:cNvGrpSpPr/>
          <p:nvPr/>
        </p:nvGrpSpPr>
        <p:grpSpPr>
          <a:xfrm>
            <a:off x="2969187" y="4219491"/>
            <a:ext cx="3180629" cy="329568"/>
            <a:chOff x="3291840" y="2352502"/>
            <a:chExt cx="2552008" cy="1928554"/>
          </a:xfrm>
        </p:grpSpPr>
        <p:cxnSp>
          <p:nvCxnSpPr>
            <p:cNvPr id="36" name="Straight Arrow Connector 35"/>
            <p:cNvCxnSpPr/>
            <p:nvPr/>
          </p:nvCxnSpPr>
          <p:spPr>
            <a:xfrm flipH="1" flipV="1">
              <a:off x="3291840" y="2352502"/>
              <a:ext cx="2535524" cy="1894035"/>
            </a:xfrm>
            <a:prstGeom prst="straightConnector1">
              <a:avLst/>
            </a:prstGeom>
            <a:ln w="28575">
              <a:solidFill>
                <a:srgbClr val="FF66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Oval 36"/>
            <p:cNvSpPr/>
            <p:nvPr/>
          </p:nvSpPr>
          <p:spPr>
            <a:xfrm flipH="1">
              <a:off x="5777345" y="4197928"/>
              <a:ext cx="66503" cy="83128"/>
            </a:xfrm>
            <a:prstGeom prst="ellipse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9" name="Rectangle 5"/>
          <p:cNvSpPr>
            <a:spLocks noChangeArrowheads="1"/>
          </p:cNvSpPr>
          <p:nvPr/>
        </p:nvSpPr>
        <p:spPr bwMode="auto">
          <a:xfrm>
            <a:off x="457200" y="120320"/>
            <a:ext cx="81534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ctr"/>
          <a:lstStyle/>
          <a:p>
            <a:pPr algn="ctr" eaLnBrk="0" hangingPunct="0"/>
            <a:r>
              <a:rPr lang="en-US" altLang="zh-CN" sz="2800" dirty="0" smtClean="0">
                <a:solidFill>
                  <a:srgbClr val="FFCC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Refocusing</a:t>
            </a:r>
            <a:endParaRPr lang="en-US" altLang="zh-CN" sz="2800" dirty="0">
              <a:solidFill>
                <a:srgbClr val="FFCC00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40" name="Line 3"/>
          <p:cNvSpPr>
            <a:spLocks noChangeShapeType="1"/>
          </p:cNvSpPr>
          <p:nvPr/>
        </p:nvSpPr>
        <p:spPr bwMode="auto">
          <a:xfrm>
            <a:off x="611188" y="1025022"/>
            <a:ext cx="7921625" cy="0"/>
          </a:xfrm>
          <a:prstGeom prst="line">
            <a:avLst/>
          </a:prstGeom>
          <a:noFill/>
          <a:ln w="12700">
            <a:solidFill>
              <a:srgbClr val="C0C0C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000000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64990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092" y="1745673"/>
            <a:ext cx="4091307" cy="452498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76200"/>
            <a:ext cx="8092036" cy="12192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9847" y="1905000"/>
            <a:ext cx="639379" cy="27813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10400" y="1765297"/>
            <a:ext cx="762000" cy="5067303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>
          <a:xfrm>
            <a:off x="990600" y="1066800"/>
            <a:ext cx="609600" cy="685800"/>
          </a:xfrm>
          <a:prstGeom prst="straightConnector1">
            <a:avLst/>
          </a:prstGeom>
          <a:ln w="38100">
            <a:solidFill>
              <a:srgbClr val="FF8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1147820" y="1055252"/>
            <a:ext cx="4262380" cy="849748"/>
          </a:xfrm>
          <a:prstGeom prst="straightConnector1">
            <a:avLst/>
          </a:prstGeom>
          <a:ln w="38100">
            <a:solidFill>
              <a:srgbClr val="FF8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2718241" y="1066800"/>
            <a:ext cx="4444559" cy="685800"/>
          </a:xfrm>
          <a:prstGeom prst="straightConnector1">
            <a:avLst/>
          </a:prstGeom>
          <a:ln w="38100">
            <a:solidFill>
              <a:srgbClr val="FF8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14132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711" y="1752600"/>
            <a:ext cx="4091307" cy="452498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76200"/>
            <a:ext cx="8092036" cy="1219200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>
          <a:xfrm>
            <a:off x="990600" y="1066800"/>
            <a:ext cx="609600" cy="685800"/>
          </a:xfrm>
          <a:prstGeom prst="straightConnector1">
            <a:avLst/>
          </a:prstGeom>
          <a:ln w="38100">
            <a:solidFill>
              <a:srgbClr val="FF8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6537" y="3190522"/>
            <a:ext cx="2093088" cy="405884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33400" y="2133600"/>
            <a:ext cx="3657600" cy="2895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231030" y="3180455"/>
            <a:ext cx="387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1.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246182" y="3657600"/>
            <a:ext cx="387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2.</a:t>
            </a:r>
            <a:endParaRPr lang="en-US" dirty="0"/>
          </a:p>
        </p:txBody>
      </p:sp>
      <p:pic>
        <p:nvPicPr>
          <p:cNvPr id="19" name="Picture 2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14" r="3034"/>
          <a:stretch/>
        </p:blipFill>
        <p:spPr bwMode="auto">
          <a:xfrm>
            <a:off x="6842488" y="5269973"/>
            <a:ext cx="1310912" cy="1026191"/>
          </a:xfrm>
          <a:prstGeom prst="rect">
            <a:avLst/>
          </a:prstGeom>
          <a:noFill/>
          <a:ln w="12700">
            <a:solidFill>
              <a:schemeClr val="bg2">
                <a:lumMod val="60000"/>
                <a:lumOff val="40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6246182" y="5087616"/>
            <a:ext cx="387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3.</a:t>
            </a:r>
            <a:endParaRPr lang="en-US" dirty="0"/>
          </a:p>
        </p:txBody>
      </p:sp>
      <p:pic>
        <p:nvPicPr>
          <p:cNvPr id="21" name="Picture 7" descr="E:\DFS\slides\real\frame_1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488" y="3812248"/>
            <a:ext cx="1310912" cy="1034515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Group 21"/>
          <p:cNvGrpSpPr/>
          <p:nvPr/>
        </p:nvGrpSpPr>
        <p:grpSpPr>
          <a:xfrm>
            <a:off x="6820973" y="1616528"/>
            <a:ext cx="1252642" cy="976039"/>
            <a:chOff x="1251759" y="1327548"/>
            <a:chExt cx="3221238" cy="2509939"/>
          </a:xfrm>
        </p:grpSpPr>
        <p:pic>
          <p:nvPicPr>
            <p:cNvPr id="23" name="Picture 13" descr="E:\DFS\slides\real\frame_25.jp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24274" y="1340074"/>
              <a:ext cx="1738058" cy="1371600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12" descr="E:\DFS\slides\real\frame_23.jp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95683" y="1450589"/>
              <a:ext cx="1738058" cy="1371600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11" descr="E:\DFS\slides\real\frame_21.jp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6486" y="1547949"/>
              <a:ext cx="1738058" cy="1371600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6" name="Group 25"/>
            <p:cNvGrpSpPr/>
            <p:nvPr/>
          </p:nvGrpSpPr>
          <p:grpSpPr>
            <a:xfrm>
              <a:off x="1262387" y="2079579"/>
              <a:ext cx="2218944" cy="1757908"/>
              <a:chOff x="1262387" y="2079579"/>
              <a:chExt cx="2218944" cy="1757908"/>
            </a:xfrm>
          </p:grpSpPr>
          <p:pic>
            <p:nvPicPr>
              <p:cNvPr id="36" name="Picture 10" descr="E:\DFS\slides\real\frame_7.jpg"/>
              <p:cNvPicPr>
                <a:picLocks noChangeAspect="1" noChangeArrowheads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43273" y="2079579"/>
                <a:ext cx="1738058" cy="1371600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7" name="Picture 9" descr="E:\DFS\slides\real\frame_5.jpg"/>
              <p:cNvPicPr>
                <a:picLocks noChangeAspect="1" noChangeArrowheads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82977" y="2208348"/>
                <a:ext cx="1738058" cy="1371600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8" name="Picture 8" descr="E:\DFS\slides\real\frame_3.jpg"/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22682" y="2337117"/>
                <a:ext cx="1738058" cy="1371600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9" name="Picture 7" descr="E:\DFS\slides\real\frame_1.jpg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62387" y="2465887"/>
                <a:ext cx="1738058" cy="1371600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</p:grpSp>
        <p:cxnSp>
          <p:nvCxnSpPr>
            <p:cNvPr id="27" name="Straight Arrow Connector 26"/>
            <p:cNvCxnSpPr/>
            <p:nvPr/>
          </p:nvCxnSpPr>
          <p:spPr>
            <a:xfrm flipV="1">
              <a:off x="1258022" y="1327548"/>
              <a:ext cx="1472515" cy="1125851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/>
            <p:nvPr/>
          </p:nvCxnSpPr>
          <p:spPr>
            <a:xfrm>
              <a:off x="1256313" y="2459046"/>
              <a:ext cx="6074" cy="1378441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/>
            <p:nvPr/>
          </p:nvCxnSpPr>
          <p:spPr>
            <a:xfrm flipV="1">
              <a:off x="3000482" y="2708942"/>
              <a:ext cx="1472515" cy="1125851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1251759" y="3837487"/>
              <a:ext cx="1738058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flipV="1">
              <a:off x="2998284" y="2467555"/>
              <a:ext cx="0" cy="1369932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 flipV="1">
              <a:off x="4462326" y="1341742"/>
              <a:ext cx="0" cy="1369932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2719820" y="1331607"/>
              <a:ext cx="1738058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/>
            <p:nvPr/>
          </p:nvCxnSpPr>
          <p:spPr>
            <a:xfrm flipV="1">
              <a:off x="2989817" y="1341702"/>
              <a:ext cx="1472515" cy="1125851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/>
            <p:nvPr/>
          </p:nvCxnSpPr>
          <p:spPr>
            <a:xfrm>
              <a:off x="1256316" y="2467553"/>
              <a:ext cx="1744129" cy="0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Cloud 6"/>
          <p:cNvSpPr/>
          <p:nvPr/>
        </p:nvSpPr>
        <p:spPr>
          <a:xfrm>
            <a:off x="6290174" y="1415377"/>
            <a:ext cx="2133600" cy="1378343"/>
          </a:xfrm>
          <a:prstGeom prst="cloud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>
            <a:off x="4253334" y="2133600"/>
            <a:ext cx="1811278" cy="97372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4191000" y="5029200"/>
            <a:ext cx="1873612" cy="170558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/>
          <p:cNvSpPr/>
          <p:nvPr/>
        </p:nvSpPr>
        <p:spPr>
          <a:xfrm>
            <a:off x="6089419" y="3098180"/>
            <a:ext cx="2907769" cy="36762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6633619" y="4791747"/>
            <a:ext cx="1774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Active (canvas)</a:t>
            </a:r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6652280" y="6296164"/>
            <a:ext cx="2085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Hidden (canvas)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158548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8"/>
</p:tagLst>
</file>

<file path=ppt/theme/theme1.xml><?xml version="1.0" encoding="utf-8"?>
<a:theme xmlns:a="http://schemas.openxmlformats.org/drawingml/2006/main" name="ShreeTheme">
  <a:themeElements>
    <a:clrScheme name="1_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1_Default Design">
      <a:majorFont>
        <a:latin typeface="Arial Unicode MS"/>
        <a:ea typeface=""/>
        <a:cs typeface=""/>
      </a:majorFont>
      <a:minorFont>
        <a:latin typeface="Arial Unicode M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24176</TotalTime>
  <Words>50</Words>
  <Application>Microsoft Macintosh PowerPoint</Application>
  <PresentationFormat>On-screen Show (4:3)</PresentationFormat>
  <Paragraphs>14</Paragraphs>
  <Slides>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Arial Unicode MS</vt:lpstr>
      <vt:lpstr>Verdana</vt:lpstr>
      <vt:lpstr>ShreeTheme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>Columbia University</Company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Focal Sweep Videography</dc:title>
  <dc:subject/>
  <dc:creator>dmiau</dc:creator>
  <cp:keywords/>
  <dc:description/>
  <cp:lastModifiedBy>Daniel Miau</cp:lastModifiedBy>
  <cp:revision>1767</cp:revision>
  <dcterms:created xsi:type="dcterms:W3CDTF">2009-01-20T02:12:48Z</dcterms:created>
  <dcterms:modified xsi:type="dcterms:W3CDTF">2015-10-01T17:41:24Z</dcterms:modified>
  <cp:category/>
</cp:coreProperties>
</file>